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7" r:id="rId4"/>
    <p:sldId id="286" r:id="rId5"/>
    <p:sldId id="259" r:id="rId6"/>
    <p:sldId id="278" r:id="rId7"/>
    <p:sldId id="280" r:id="rId8"/>
    <p:sldId id="290" r:id="rId9"/>
    <p:sldId id="291" r:id="rId10"/>
    <p:sldId id="289" r:id="rId11"/>
    <p:sldId id="294" r:id="rId12"/>
    <p:sldId id="292" r:id="rId13"/>
    <p:sldId id="293" r:id="rId14"/>
    <p:sldId id="296" r:id="rId15"/>
    <p:sldId id="297" r:id="rId16"/>
    <p:sldId id="285" r:id="rId17"/>
    <p:sldId id="288" r:id="rId18"/>
    <p:sldId id="25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330" y="31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8153" y="1122363"/>
            <a:ext cx="9695329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Adobe Garamond Pro" panose="020205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dobe Garamond Pro" panose="0202050206050602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941" y="322169"/>
            <a:ext cx="10515600" cy="1181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941" y="17542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8A62-138A-4536-A129-FE5317EF89DD}" type="datetimeFigureOut">
              <a:rPr lang="en-US" smtClean="0"/>
              <a:t>7/5/2023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8D51-C2C7-4656-BC41-2D98C74514C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Adobe Garamond Pro" panose="02020502060506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788" y="1489741"/>
            <a:ext cx="10060424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Implementation of a Manufacturing Execution System for a Learning Factory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77341"/>
            <a:ext cx="9144000" cy="1655762"/>
          </a:xfrm>
        </p:spPr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Mattis Tom Ritter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7720-8AB3-B828-9AFA-CC3980A3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Discussion</a:t>
            </a: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6992A3-E93E-8636-15B0-01A80DBA9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38" y="1503456"/>
            <a:ext cx="6368123" cy="420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154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00B144-F995-EBC8-5880-46B62FD3C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938" y="1503456"/>
            <a:ext cx="6368123" cy="42074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897720-8AB3-B828-9AFA-CC3980A3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Discussion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188925-0DC7-8B48-AC44-17B6381F1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167" y="1503456"/>
            <a:ext cx="4168574" cy="4418080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68E35A-2A99-1C4D-3B57-D75551EF5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128" y="1492026"/>
            <a:ext cx="4729260" cy="4429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398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7720-8AB3-B828-9AFA-CC3980A3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Discussion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F20B97-4FD1-6D33-DC39-5E6ECAC40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73"/>
          <a:stretch/>
        </p:blipFill>
        <p:spPr bwMode="auto">
          <a:xfrm>
            <a:off x="522619" y="1503456"/>
            <a:ext cx="10515600" cy="16746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4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9362BC8B-BA94-7775-0905-A8AE7EA64E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2906" r="35190" b="26517"/>
          <a:stretch/>
        </p:blipFill>
        <p:spPr bwMode="auto">
          <a:xfrm>
            <a:off x="927329" y="4018688"/>
            <a:ext cx="3170109" cy="1451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1C8141EB-C48A-14BA-461F-876135A882DB}"/>
              </a:ext>
            </a:extLst>
          </p:cNvPr>
          <p:cNvSpPr/>
          <p:nvPr/>
        </p:nvSpPr>
        <p:spPr>
          <a:xfrm>
            <a:off x="2627453" y="2753924"/>
            <a:ext cx="104172" cy="92597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6992A3-E93E-8636-15B0-01A80DBA98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16" y="3831220"/>
            <a:ext cx="3109650" cy="2054563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1D115A6-68B9-05BE-3315-B2BB7345E605}"/>
              </a:ext>
            </a:extLst>
          </p:cNvPr>
          <p:cNvSpPr/>
          <p:nvPr/>
        </p:nvSpPr>
        <p:spPr>
          <a:xfrm>
            <a:off x="5780419" y="3031406"/>
            <a:ext cx="104172" cy="648492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8113514-54A8-986C-5D54-96B05BEB0E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102" y="3831220"/>
            <a:ext cx="3153390" cy="2054563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5A0EEF1-B34D-1A2F-E7A1-8F5335FE43F9}"/>
              </a:ext>
            </a:extLst>
          </p:cNvPr>
          <p:cNvSpPr/>
          <p:nvPr/>
        </p:nvSpPr>
        <p:spPr>
          <a:xfrm>
            <a:off x="10253711" y="3031406"/>
            <a:ext cx="104172" cy="648492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45275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7720-8AB3-B828-9AFA-CC3980A3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Discussion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8113514-54A8-986C-5D54-96B05BEB0E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952" y="1503456"/>
            <a:ext cx="6726095" cy="438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96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7720-8AB3-B828-9AFA-CC3980A3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Discussion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113514-54A8-986C-5D54-96B05BEB0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6738" y="1503456"/>
            <a:ext cx="6718523" cy="438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43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7720-8AB3-B828-9AFA-CC3980A3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Discussion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113514-54A8-986C-5D54-96B05BEB0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8318" y="1503456"/>
            <a:ext cx="6715363" cy="438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1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531F0B6-3CDB-E78E-A4C4-38081D6892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6570" b="5746"/>
          <a:stretch/>
        </p:blipFill>
        <p:spPr bwMode="auto">
          <a:xfrm>
            <a:off x="0" y="-19665"/>
            <a:ext cx="12200925" cy="61648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2C01C921-8835-6D14-CFBC-8E1674B0CBCA}"/>
              </a:ext>
            </a:extLst>
          </p:cNvPr>
          <p:cNvSpPr/>
          <p:nvPr/>
        </p:nvSpPr>
        <p:spPr>
          <a:xfrm>
            <a:off x="1376516" y="2812027"/>
            <a:ext cx="2123768" cy="53094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2633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E374A-EA4D-E898-AD24-C3DD0154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Concussion and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FBC3-63B2-2E60-9321-E02CC3AE3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Implementation was successful</a:t>
            </a:r>
          </a:p>
          <a:p>
            <a:r>
              <a:rPr lang="en-GB" dirty="0"/>
              <a:t>Most functionalities of a MES are covered</a:t>
            </a:r>
          </a:p>
          <a:p>
            <a:r>
              <a:rPr lang="en-GB" dirty="0"/>
              <a:t>Benefits can be demonstrated</a:t>
            </a:r>
          </a:p>
          <a:p>
            <a:endParaRPr lang="en-GB" dirty="0"/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Establish more features of MES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GB" dirty="0">
                <a:sym typeface="Wingdings" panose="05000000000000000000" pitchFamily="2" charset="2"/>
              </a:rPr>
              <a:t> Build on foundation to bring simulation further to Industry 4.0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2746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71820" y="2649220"/>
            <a:ext cx="29991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Terima kasih</a:t>
            </a:r>
          </a:p>
        </p:txBody>
      </p:sp>
      <p:pic>
        <p:nvPicPr>
          <p:cNvPr id="7" name="Content Placeholder 6" descr="Logo_Rasmi_Sambutan_30_Tahun_UTHM_300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6225" y="2635885"/>
            <a:ext cx="2355215" cy="9575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582285" y="2251075"/>
            <a:ext cx="0" cy="16103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Problem Statement and Objectives</a:t>
            </a:r>
          </a:p>
          <a:p>
            <a:r>
              <a:rPr lang="en-US" dirty="0"/>
              <a:t>Manufacturing Execution System</a:t>
            </a:r>
          </a:p>
          <a:p>
            <a:r>
              <a:rPr lang="en-US" dirty="0" err="1"/>
              <a:t>Fischertechnik</a:t>
            </a:r>
            <a:r>
              <a:rPr lang="en-US" dirty="0"/>
              <a:t> Learning Factory</a:t>
            </a:r>
          </a:p>
          <a:p>
            <a:r>
              <a:rPr lang="en-US" dirty="0"/>
              <a:t>Results and Discussion</a:t>
            </a:r>
          </a:p>
          <a:p>
            <a:r>
              <a:rPr lang="en-US" dirty="0"/>
              <a:t>Concussion and Recommendations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AF84-B9B8-575E-9327-C6C15E19B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348FC-F816-9C26-6A8A-96063F8BB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5079527" cy="4351338"/>
          </a:xfrm>
        </p:spPr>
        <p:txBody>
          <a:bodyPr/>
          <a:lstStyle/>
          <a:p>
            <a:r>
              <a:rPr lang="en-GB" dirty="0"/>
              <a:t>Digitization is a main pillar of Industry 4.0</a:t>
            </a:r>
          </a:p>
          <a:p>
            <a:r>
              <a:rPr lang="en-GB" dirty="0"/>
              <a:t>Data is the most valuable resource of a company</a:t>
            </a:r>
          </a:p>
          <a:p>
            <a:r>
              <a:rPr lang="en-GB" dirty="0"/>
              <a:t>Manufacturing Execution System enables to unlock this value</a:t>
            </a:r>
          </a:p>
        </p:txBody>
      </p:sp>
      <p:pic>
        <p:nvPicPr>
          <p:cNvPr id="7" name="Picture 6" descr="A silver lock on a paper&#10;&#10;Description automatically generated">
            <a:extLst>
              <a:ext uri="{FF2B5EF4-FFF2-40B4-BE49-F238E27FC236}">
                <a16:creationId xmlns:a16="http://schemas.microsoft.com/office/drawing/2014/main" id="{0DE1303D-2DC4-4A05-8705-C5D443D7A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229" y="1754234"/>
            <a:ext cx="5300312" cy="39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55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black and white logo of a factory&#10;&#10;Description automatically generated">
            <a:extLst>
              <a:ext uri="{FF2B5EF4-FFF2-40B4-BE49-F238E27FC236}">
                <a16:creationId xmlns:a16="http://schemas.microsoft.com/office/drawing/2014/main" id="{51AE894C-EE28-244F-AB11-8F051ACAFA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23"/>
          <a:stretch/>
        </p:blipFill>
        <p:spPr>
          <a:xfrm>
            <a:off x="8812528" y="2143871"/>
            <a:ext cx="2267863" cy="2163970"/>
          </a:xfrm>
          <a:prstGeom prst="rect">
            <a:avLst/>
          </a:prstGeom>
        </p:spPr>
      </p:pic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EA40BC52-4083-5C35-9C13-CB8A564BEFA6}"/>
              </a:ext>
            </a:extLst>
          </p:cNvPr>
          <p:cNvSpPr txBox="1">
            <a:spLocks/>
          </p:cNvSpPr>
          <p:nvPr/>
        </p:nvSpPr>
        <p:spPr>
          <a:xfrm>
            <a:off x="8503920" y="1754234"/>
            <a:ext cx="26616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Learning Factory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Demonstrator</a:t>
            </a:r>
          </a:p>
          <a:p>
            <a:r>
              <a:rPr lang="en-US" dirty="0"/>
              <a:t>Implementation</a:t>
            </a:r>
          </a:p>
          <a:p>
            <a:r>
              <a:rPr lang="en-US" dirty="0"/>
              <a:t>Shows Benefits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81FAFB-D2C5-DA53-2F85-EE06A55A6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Statement and </a:t>
            </a:r>
            <a:r>
              <a:rPr lang="de-DE" dirty="0" err="1"/>
              <a:t>Objectives</a:t>
            </a:r>
            <a:endParaRPr lang="de-DE" dirty="0"/>
          </a:p>
        </p:txBody>
      </p:sp>
      <p:pic>
        <p:nvPicPr>
          <p:cNvPr id="21" name="Picture 20" descr="A black and white pictogram of two heads&#10;&#10;Description automatically generated">
            <a:extLst>
              <a:ext uri="{FF2B5EF4-FFF2-40B4-BE49-F238E27FC236}">
                <a16:creationId xmlns:a16="http://schemas.microsoft.com/office/drawing/2014/main" id="{203CBB84-0139-839C-12F3-37DD5E324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6" t="32000" r="29250" b="21630"/>
          <a:stretch/>
        </p:blipFill>
        <p:spPr>
          <a:xfrm>
            <a:off x="4231341" y="2286030"/>
            <a:ext cx="3352800" cy="2103059"/>
          </a:xfrm>
          <a:prstGeom prst="rect">
            <a:avLst/>
          </a:prstGeom>
        </p:spPr>
      </p:pic>
      <p:pic>
        <p:nvPicPr>
          <p:cNvPr id="30" name="Content Placeholder 8" descr="A blue and white logo&#10;&#10;Description automatically generated">
            <a:extLst>
              <a:ext uri="{FF2B5EF4-FFF2-40B4-BE49-F238E27FC236}">
                <a16:creationId xmlns:a16="http://schemas.microsoft.com/office/drawing/2014/main" id="{AEE9B1F1-CE57-75B1-0766-1E2B28EEB20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7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642" r="3480" b="14648"/>
          <a:stretch/>
        </p:blipFill>
        <p:spPr>
          <a:xfrm>
            <a:off x="649941" y="2021950"/>
            <a:ext cx="2519979" cy="2367139"/>
          </a:xfrm>
          <a:prstGeom prst="rect">
            <a:avLst/>
          </a:prstGeom>
        </p:spPr>
      </p:pic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FAA3174-B272-A251-0F3E-A8AB32226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2753509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Companies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GB" dirty="0"/>
              <a:t>Undigitized</a:t>
            </a:r>
          </a:p>
          <a:p>
            <a:r>
              <a:rPr lang="en-GB" dirty="0"/>
              <a:t>Lack of Skills and Mindset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34028B63-D0C7-7FC0-4BC6-95C04DC403C3}"/>
              </a:ext>
            </a:extLst>
          </p:cNvPr>
          <p:cNvSpPr txBox="1">
            <a:spLocks/>
          </p:cNvSpPr>
          <p:nvPr/>
        </p:nvSpPr>
        <p:spPr>
          <a:xfrm>
            <a:off x="4327711" y="1754234"/>
            <a:ext cx="31600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Knowledge Transfer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545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Manufacturing Execution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E73C65-3C33-A5D9-3D02-BAF40F5BA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3722"/>
          <a:stretch/>
        </p:blipFill>
        <p:spPr>
          <a:xfrm>
            <a:off x="649941" y="1982193"/>
            <a:ext cx="5918007" cy="3464347"/>
          </a:xfrm>
          <a:prstGeom prst="rect">
            <a:avLst/>
          </a:prstGeom>
        </p:spPr>
      </p:pic>
      <p:pic>
        <p:nvPicPr>
          <p:cNvPr id="8" name="Picture 7" descr="A close-up of a person's hands&#10;&#10;Description automatically generated">
            <a:extLst>
              <a:ext uri="{FF2B5EF4-FFF2-40B4-BE49-F238E27FC236}">
                <a16:creationId xmlns:a16="http://schemas.microsoft.com/office/drawing/2014/main" id="{67248C1D-30EB-22DC-3430-8B04103B93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034" y="3417619"/>
            <a:ext cx="874345" cy="874345"/>
          </a:xfrm>
          <a:prstGeom prst="rect">
            <a:avLst/>
          </a:prstGeom>
        </p:spPr>
      </p:pic>
      <p:pic>
        <p:nvPicPr>
          <p:cNvPr id="9" name="Picture 8" descr="A white pipes with red valves&#10;&#10;Description automatically generated">
            <a:extLst>
              <a:ext uri="{FF2B5EF4-FFF2-40B4-BE49-F238E27FC236}">
                <a16:creationId xmlns:a16="http://schemas.microsoft.com/office/drawing/2014/main" id="{7A7B0EF7-3BFC-D4B4-786B-AD7DD75ABB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" t="1300" r="1035" b="264"/>
          <a:stretch/>
        </p:blipFill>
        <p:spPr>
          <a:xfrm>
            <a:off x="5329202" y="2852127"/>
            <a:ext cx="859214" cy="862240"/>
          </a:xfrm>
          <a:prstGeom prst="ellipse">
            <a:avLst/>
          </a:prstGeom>
        </p:spPr>
      </p:pic>
      <p:pic>
        <p:nvPicPr>
          <p:cNvPr id="10" name="Picture 9" descr="A close-up of a machine&#10;&#10;Description automatically generated">
            <a:extLst>
              <a:ext uri="{FF2B5EF4-FFF2-40B4-BE49-F238E27FC236}">
                <a16:creationId xmlns:a16="http://schemas.microsoft.com/office/drawing/2014/main" id="{B3644B61-9D00-722B-902A-2EB3CC1906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" t="3195" r="2600" b="5612"/>
          <a:stretch/>
        </p:blipFill>
        <p:spPr>
          <a:xfrm>
            <a:off x="6157936" y="3795081"/>
            <a:ext cx="859214" cy="864227"/>
          </a:xfrm>
          <a:prstGeom prst="ellipse">
            <a:avLst/>
          </a:prstGeom>
        </p:spPr>
      </p:pic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5DF21134-32E1-9317-E120-55D417A702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48" r="2"/>
          <a:stretch/>
        </p:blipFill>
        <p:spPr>
          <a:xfrm>
            <a:off x="7157885" y="1957783"/>
            <a:ext cx="4705746" cy="34643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machine&#10;&#10;Description automatically generated">
            <a:extLst>
              <a:ext uri="{FF2B5EF4-FFF2-40B4-BE49-F238E27FC236}">
                <a16:creationId xmlns:a16="http://schemas.microsoft.com/office/drawing/2014/main" id="{C21FC55A-015F-4CA7-A9AE-E2C8ADAC8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86" y="1644580"/>
            <a:ext cx="6833419" cy="470069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Fischertechnik</a:t>
            </a:r>
            <a:r>
              <a:rPr lang="en-US" dirty="0"/>
              <a:t> Learning Factory</a:t>
            </a:r>
          </a:p>
        </p:txBody>
      </p:sp>
    </p:spTree>
    <p:extLst>
      <p:ext uri="{BB962C8B-B14F-4D97-AF65-F5344CB8AC3E}">
        <p14:creationId xmlns:p14="http://schemas.microsoft.com/office/powerpoint/2010/main" val="211204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7720-8AB3-B828-9AFA-CC3980A3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Discussion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F20B97-4FD1-6D33-DC39-5E6ECAC40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73"/>
          <a:stretch/>
        </p:blipFill>
        <p:spPr bwMode="auto">
          <a:xfrm>
            <a:off x="522619" y="1503456"/>
            <a:ext cx="10515600" cy="16746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4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9362BC8B-BA94-7775-0905-A8AE7EA64E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2906" r="35190" b="26517"/>
          <a:stretch/>
        </p:blipFill>
        <p:spPr bwMode="auto">
          <a:xfrm>
            <a:off x="927329" y="4018688"/>
            <a:ext cx="3170109" cy="1451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1C8141EB-C48A-14BA-461F-876135A882DB}"/>
              </a:ext>
            </a:extLst>
          </p:cNvPr>
          <p:cNvSpPr/>
          <p:nvPr/>
        </p:nvSpPr>
        <p:spPr>
          <a:xfrm>
            <a:off x="2627453" y="2753924"/>
            <a:ext cx="104172" cy="92597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6992A3-E93E-8636-15B0-01A80DBA98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16" y="3831220"/>
            <a:ext cx="3109650" cy="2054563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1D115A6-68B9-05BE-3315-B2BB7345E605}"/>
              </a:ext>
            </a:extLst>
          </p:cNvPr>
          <p:cNvSpPr/>
          <p:nvPr/>
        </p:nvSpPr>
        <p:spPr>
          <a:xfrm>
            <a:off x="5780419" y="3031406"/>
            <a:ext cx="104172" cy="648492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8113514-54A8-986C-5D54-96B05BEB0E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102" y="3831220"/>
            <a:ext cx="3153390" cy="2054563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5A0EEF1-B34D-1A2F-E7A1-8F5335FE43F9}"/>
              </a:ext>
            </a:extLst>
          </p:cNvPr>
          <p:cNvSpPr/>
          <p:nvPr/>
        </p:nvSpPr>
        <p:spPr>
          <a:xfrm>
            <a:off x="10253711" y="3031406"/>
            <a:ext cx="104172" cy="648492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61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7720-8AB3-B828-9AFA-CC3980A3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Discussion</a:t>
            </a:r>
          </a:p>
        </p:txBody>
      </p:sp>
      <p:pic>
        <p:nvPicPr>
          <p:cNvPr id="5" name="Content Placeholder 4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9362BC8B-BA94-7775-0905-A8AE7EA64E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2906" r="35190" b="26517"/>
          <a:stretch/>
        </p:blipFill>
        <p:spPr bwMode="auto">
          <a:xfrm>
            <a:off x="2144936" y="1909823"/>
            <a:ext cx="7902127" cy="3618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90178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97720-8AB3-B828-9AFA-CC3980A39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Results and Discussion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F20B97-4FD1-6D33-DC39-5E6ECAC40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373"/>
          <a:stretch/>
        </p:blipFill>
        <p:spPr bwMode="auto">
          <a:xfrm>
            <a:off x="522619" y="1503456"/>
            <a:ext cx="10515600" cy="16746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Content Placeholder 4" descr="A computer screen with a diagram&#10;&#10;Description automatically generated">
            <a:extLst>
              <a:ext uri="{FF2B5EF4-FFF2-40B4-BE49-F238E27FC236}">
                <a16:creationId xmlns:a16="http://schemas.microsoft.com/office/drawing/2014/main" id="{9362BC8B-BA94-7775-0905-A8AE7EA64E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8" t="22906" r="35190" b="26517"/>
          <a:stretch/>
        </p:blipFill>
        <p:spPr bwMode="auto">
          <a:xfrm>
            <a:off x="927329" y="4018688"/>
            <a:ext cx="3170109" cy="14515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1C8141EB-C48A-14BA-461F-876135A882DB}"/>
              </a:ext>
            </a:extLst>
          </p:cNvPr>
          <p:cNvSpPr/>
          <p:nvPr/>
        </p:nvSpPr>
        <p:spPr>
          <a:xfrm>
            <a:off x="2627453" y="2753924"/>
            <a:ext cx="104172" cy="925974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6992A3-E93E-8636-15B0-01A80DBA985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16" y="3831220"/>
            <a:ext cx="3109650" cy="2054563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51D115A6-68B9-05BE-3315-B2BB7345E605}"/>
              </a:ext>
            </a:extLst>
          </p:cNvPr>
          <p:cNvSpPr/>
          <p:nvPr/>
        </p:nvSpPr>
        <p:spPr>
          <a:xfrm>
            <a:off x="5780419" y="3031406"/>
            <a:ext cx="104172" cy="648492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8113514-54A8-986C-5D54-96B05BEB0ED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9102" y="3831220"/>
            <a:ext cx="3153390" cy="2054563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35A0EEF1-B34D-1A2F-E7A1-8F5335FE43F9}"/>
              </a:ext>
            </a:extLst>
          </p:cNvPr>
          <p:cNvSpPr/>
          <p:nvPr/>
        </p:nvSpPr>
        <p:spPr>
          <a:xfrm>
            <a:off x="10253711" y="3031406"/>
            <a:ext cx="104172" cy="648492"/>
          </a:xfrm>
          <a:prstGeom prst="dow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33912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Widescreen</PresentationFormat>
  <Paragraphs>53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Adobe Garamond Pro</vt:lpstr>
      <vt:lpstr>Arial</vt:lpstr>
      <vt:lpstr>Calibri</vt:lpstr>
      <vt:lpstr>Wingdings</vt:lpstr>
      <vt:lpstr>Office Theme</vt:lpstr>
      <vt:lpstr>Implementation of a Manufacturing Execution System for a Learning Factory</vt:lpstr>
      <vt:lpstr>Content Title</vt:lpstr>
      <vt:lpstr>Introduction</vt:lpstr>
      <vt:lpstr>Problem Statement and Objectives</vt:lpstr>
      <vt:lpstr>Manufacturing Execution System</vt:lpstr>
      <vt:lpstr>Fischertechnik Learning Factory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Results and Discussion</vt:lpstr>
      <vt:lpstr>PowerPoint Presentation</vt:lpstr>
      <vt:lpstr>Concussion and 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Mohd Arshad Bin Mohd Lokoman</dc:creator>
  <cp:lastModifiedBy>Mattis Ritter</cp:lastModifiedBy>
  <cp:revision>21</cp:revision>
  <dcterms:created xsi:type="dcterms:W3CDTF">2019-02-20T06:39:00Z</dcterms:created>
  <dcterms:modified xsi:type="dcterms:W3CDTF">2023-07-06T09:48:53Z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1033-11.2.0.9906</vt:lpwstr>
  </property>
</Properties>
</file>